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2"/>
  </p:notesMasterIdLst>
  <p:handoutMasterIdLst>
    <p:handoutMasterId r:id="rId43"/>
  </p:handoutMasterIdLst>
  <p:sldIdLst>
    <p:sldId id="603" r:id="rId8"/>
    <p:sldId id="2340" r:id="rId9"/>
    <p:sldId id="739" r:id="rId10"/>
    <p:sldId id="2385" r:id="rId11"/>
    <p:sldId id="2370" r:id="rId12"/>
    <p:sldId id="2384" r:id="rId13"/>
    <p:sldId id="2363" r:id="rId14"/>
    <p:sldId id="2402" r:id="rId15"/>
    <p:sldId id="2395" r:id="rId16"/>
    <p:sldId id="2397" r:id="rId17"/>
    <p:sldId id="2398" r:id="rId18"/>
    <p:sldId id="2399" r:id="rId19"/>
    <p:sldId id="2400" r:id="rId20"/>
    <p:sldId id="2401" r:id="rId21"/>
    <p:sldId id="2403" r:id="rId22"/>
    <p:sldId id="2396" r:id="rId23"/>
    <p:sldId id="2383" r:id="rId24"/>
    <p:sldId id="2382" r:id="rId25"/>
    <p:sldId id="2390" r:id="rId26"/>
    <p:sldId id="2391" r:id="rId27"/>
    <p:sldId id="2405" r:id="rId28"/>
    <p:sldId id="2404" r:id="rId29"/>
    <p:sldId id="2386" r:id="rId30"/>
    <p:sldId id="2408" r:id="rId31"/>
    <p:sldId id="2406" r:id="rId32"/>
    <p:sldId id="2409" r:id="rId33"/>
    <p:sldId id="2410" r:id="rId34"/>
    <p:sldId id="2411" r:id="rId35"/>
    <p:sldId id="2412" r:id="rId36"/>
    <p:sldId id="2413" r:id="rId37"/>
    <p:sldId id="2362" r:id="rId38"/>
    <p:sldId id="741" r:id="rId39"/>
    <p:sldId id="2407" r:id="rId40"/>
    <p:sldId id="582" r:id="rId4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65172400" TargetMode="External"/><Relationship Id="rId7" Type="http://schemas.openxmlformats.org/officeDocument/2006/relationships/hyperlink" Target="https://support.huawei.com/enterprise/zh/doc/EDOC1000181438/b44e5c36" TargetMode="External"/><Relationship Id="rId2" Type="http://schemas.openxmlformats.org/officeDocument/2006/relationships/hyperlink" Target="https://zhuanlan.zhihu.com/p/643950399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zhuanlan.zhihu.com/p/510124232" TargetMode="External"/><Relationship Id="rId5" Type="http://schemas.openxmlformats.org/officeDocument/2006/relationships/hyperlink" Target="https://developer.aliyun.com/article/774807" TargetMode="External"/><Relationship Id="rId4" Type="http://schemas.openxmlformats.org/officeDocument/2006/relationships/hyperlink" Target="https://help.aliyun.com/zh/ecs/user-guide/block-storage-performanc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</a:t>
            </a:r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大模型中挑战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96251B-E59C-074A-B52C-5FACE139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：模型开发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D9992C-66A1-F047-801D-8F91514D9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第二是模型开发，讲究效率为王，包括实验管理、交互式开发和效果评估等。对存储的要求更多集中在 </a:t>
            </a:r>
            <a:r>
              <a:rPr lang="en-US" altLang="zh-CN" dirty="0"/>
              <a:t>POSIX </a:t>
            </a:r>
            <a:r>
              <a:rPr lang="zh-CN" altLang="en-US" dirty="0"/>
              <a:t>兼容性、可靠性和可共享等方面。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61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4DEDE0-723A-7F4B-AF9E-7810FB2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BEA068-3C82-074F-BB81-195E8CA44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第三是模型训练。真正做过大模型训练的朋友一定深有体会，每分每秒都是经费在燃烧。所以时间就是金钱，拒绝等待，拒绝失败。这里的主要场景，一是训练数据的读取，二是为了容错做的 </a:t>
            </a:r>
            <a:r>
              <a:rPr lang="en-US" altLang="zh-CN" dirty="0"/>
              <a:t>checkpoint </a:t>
            </a:r>
            <a:r>
              <a:rPr lang="zh-CN" altLang="en-US" dirty="0"/>
              <a:t>的保存和加载。数据集的部分就是要尽量读得快，减少计算对 </a:t>
            </a:r>
            <a:r>
              <a:rPr lang="en-US" altLang="zh-CN" dirty="0"/>
              <a:t>I/O </a:t>
            </a:r>
            <a:r>
              <a:rPr lang="zh-CN" altLang="en-US" dirty="0"/>
              <a:t>的等待，而 </a:t>
            </a:r>
            <a:r>
              <a:rPr lang="en-US" altLang="zh-CN" dirty="0"/>
              <a:t>checkpoint </a:t>
            </a:r>
            <a:r>
              <a:rPr lang="zh-CN" altLang="en-US" dirty="0"/>
              <a:t>主要要求高吞吐、减少训练中断的时间。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49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F53146-537B-8D47-8342-82603DEC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2FD87-E8E7-5948-B361-58DC3ED33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最后是模型推理，需要把训练完的模型快速分发部署到线上，产生业务效果。而这个过程会高频、反复发生，既要求高并发、高吞吐，又要求整个流程尽量简单高效。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87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57CA75-49B0-8741-AC4F-F652C723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C2B732-06DC-074E-AF98-44134F02B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B97B69-61AF-7F4C-BBDD-D35EA011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9" y="631723"/>
            <a:ext cx="10200043" cy="5723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62FAF-788F-AB40-99EF-7DAC120A2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16" y="343801"/>
            <a:ext cx="6858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8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AI</a:t>
            </a:r>
            <a:r>
              <a:rPr lang="zh-CN" altLang="en-US" dirty="0"/>
              <a:t>集群划分为：大模型应用、数据系统、</a:t>
            </a:r>
            <a:r>
              <a:rPr lang="en-US" altLang="zh-CN" dirty="0"/>
              <a:t>AI </a:t>
            </a:r>
            <a:r>
              <a:rPr lang="zh-CN" altLang="en-US" dirty="0"/>
              <a:t>系统三部分。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6251B6-B5F4-B14D-9305-595EFB67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t="14075" r="3290" b="15185"/>
          <a:stretch/>
        </p:blipFill>
        <p:spPr>
          <a:xfrm>
            <a:off x="998483" y="1949360"/>
            <a:ext cx="10466901" cy="44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大模型系统流程对存储的需求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各环节间的衔接，本质上是对数据在不同子系统中广泛、高效流动的需求。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F99493-F381-984C-BC21-212915C3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t="14075" r="3290" b="15185"/>
          <a:stretch/>
        </p:blipFill>
        <p:spPr>
          <a:xfrm>
            <a:off x="998483" y="1949360"/>
            <a:ext cx="10466901" cy="44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大模型时代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的挑战</a:t>
            </a:r>
          </a:p>
        </p:txBody>
      </p:sp>
    </p:spTree>
    <p:extLst>
      <p:ext uri="{BB962C8B-B14F-4D97-AF65-F5344CB8AC3E}">
        <p14:creationId xmlns:p14="http://schemas.microsoft.com/office/powerpoint/2010/main" val="12455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</a:t>
            </a:r>
            <a:r>
              <a:rPr lang="zh-CN" altLang="en-US" dirty="0"/>
              <a:t>：海量小文件的高并发、低延迟读写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海量多模态、异构小文件的高并发、低延迟读写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LLMs</a:t>
            </a:r>
            <a:r>
              <a:rPr lang="zh-CN" altLang="en-US" dirty="0"/>
              <a:t> 以文本语料为主，同时存在</a:t>
            </a:r>
            <a:r>
              <a:rPr lang="en-US" altLang="zh-CN" dirty="0"/>
              <a:t>pdf</a:t>
            </a:r>
            <a:r>
              <a:rPr lang="zh-CN" altLang="en-US" dirty="0"/>
              <a:t>、</a:t>
            </a:r>
            <a:r>
              <a:rPr lang="en-US" altLang="zh-CN" dirty="0"/>
              <a:t>doc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 等各种格式，甚至存在医疗、气象等专用格式。</a:t>
            </a:r>
            <a:endParaRPr lang="en-US" altLang="zh-CN" dirty="0"/>
          </a:p>
          <a:p>
            <a:pPr lvl="1"/>
            <a:r>
              <a:rPr lang="zh-CN" altLang="en-US" dirty="0"/>
              <a:t>大部分为半结构化的数据，其大小从 </a:t>
            </a:r>
            <a:r>
              <a:rPr lang="en-US" altLang="zh-CN" dirty="0"/>
              <a:t>10KB</a:t>
            </a:r>
            <a:r>
              <a:rPr lang="zh-CN" altLang="en-US" dirty="0"/>
              <a:t> 到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不等小文本文件，存在数亿级的文件数量。</a:t>
            </a:r>
            <a:endParaRPr lang="en-US" altLang="zh-CN" dirty="0"/>
          </a:p>
          <a:p>
            <a:pPr lvl="1"/>
            <a:r>
              <a:rPr lang="zh-CN" altLang="en-US" dirty="0"/>
              <a:t>大模型训练过程中，频繁从数据集取 </a:t>
            </a:r>
            <a:r>
              <a:rPr lang="en-US" altLang="zh-CN" dirty="0"/>
              <a:t>Token</a:t>
            </a:r>
            <a:r>
              <a:rPr lang="zh-CN" altLang="en-US" dirty="0"/>
              <a:t>，每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，实时高并发小</a:t>
            </a:r>
            <a:r>
              <a:rPr lang="en-US" altLang="zh-CN" dirty="0"/>
              <a:t>IO</a:t>
            </a:r>
            <a:r>
              <a:rPr lang="zh-CN" altLang="en-US" dirty="0"/>
              <a:t>性能需要极低延迟。</a:t>
            </a:r>
            <a:endParaRPr lang="en-US" altLang="zh-CN" dirty="0"/>
          </a:p>
          <a:p>
            <a:pPr lvl="1"/>
            <a:r>
              <a:rPr lang="zh-CN" altLang="en-US" dirty="0"/>
              <a:t>存储性能瓶颈在于对小文件 </a:t>
            </a:r>
            <a:r>
              <a:rPr lang="en-US" altLang="zh-CN" dirty="0"/>
              <a:t>OPS</a:t>
            </a:r>
            <a:r>
              <a:rPr lang="zh-CN" altLang="en-US" dirty="0"/>
              <a:t>，而非带宽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29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</a:t>
            </a:r>
            <a:r>
              <a:rPr lang="zh-CN" altLang="en-US" dirty="0"/>
              <a:t>：异构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多模态数据，需分布式并行读写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多模态数据快速训练加载，高度依赖分布式并行能力</a:t>
            </a:r>
            <a:endParaRPr lang="en-US" altLang="zh-CN" dirty="0"/>
          </a:p>
          <a:p>
            <a:pPr lvl="1"/>
            <a:r>
              <a:rPr lang="zh-CN" altLang="en-US" dirty="0"/>
              <a:t>异构多模态文件数据间存在关联、嵌套关系，如图</a:t>
            </a:r>
            <a:r>
              <a:rPr lang="en-US" altLang="zh-CN" dirty="0"/>
              <a:t>-</a:t>
            </a:r>
            <a:r>
              <a:rPr lang="zh-CN" altLang="en-US" dirty="0"/>
              <a:t>文对应、文</a:t>
            </a:r>
            <a:r>
              <a:rPr lang="en-US" altLang="zh-CN" dirty="0"/>
              <a:t>-</a:t>
            </a:r>
            <a:r>
              <a:rPr lang="zh-CN" altLang="en-US" dirty="0"/>
              <a:t>视频对应等</a:t>
            </a:r>
            <a:endParaRPr lang="en-US" altLang="zh-CN" dirty="0"/>
          </a:p>
          <a:p>
            <a:pPr lvl="1"/>
            <a:r>
              <a:rPr lang="zh-CN" altLang="en-US" dirty="0"/>
              <a:t>异构数据需被高速加载到 </a:t>
            </a:r>
            <a:r>
              <a:rPr lang="en-US" altLang="zh-CN" dirty="0"/>
              <a:t>LLMs</a:t>
            </a:r>
            <a:r>
              <a:rPr lang="zh-CN" altLang="en-US" dirty="0"/>
              <a:t> 进行分布式训练，高并发、低延迟成为巨大挑战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0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</a:t>
            </a:r>
            <a:r>
              <a:rPr lang="zh-CN" altLang="en-US" dirty="0"/>
              <a:t>：超大规模非结构化数据，需海量存储空间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en-US" altLang="zh-CN" dirty="0"/>
              <a:t>AI </a:t>
            </a:r>
            <a:r>
              <a:rPr lang="zh-CN" altLang="en-US" dirty="0"/>
              <a:t>大模型需要高质量、大规模、多样性的数据集</a:t>
            </a:r>
            <a:endParaRPr lang="en-US" altLang="zh-CN" dirty="0"/>
          </a:p>
          <a:p>
            <a:pPr lvl="1"/>
            <a:r>
              <a:rPr lang="zh-CN" altLang="en-US" dirty="0"/>
              <a:t>随着数据和模型规模的增长，数据量会呈现指数级增长，独立存储无法满足应用需求</a:t>
            </a:r>
            <a:endParaRPr lang="en-US" altLang="zh-CN" dirty="0"/>
          </a:p>
          <a:p>
            <a:pPr lvl="1"/>
            <a:r>
              <a:rPr lang="zh-CN" altLang="en-US" dirty="0"/>
              <a:t>海量存储空间和可以横向扩展的存储系统尤为重要，分布式存储解决方案势在必行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450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IIII</a:t>
            </a:r>
            <a:r>
              <a:rPr lang="zh-CN" altLang="en-US" dirty="0"/>
              <a:t>：模型训练存储稳定性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为了减少 </a:t>
            </a:r>
            <a:r>
              <a:rPr lang="en-US" altLang="zh-CN" dirty="0"/>
              <a:t>TTA</a:t>
            </a:r>
            <a:r>
              <a:rPr lang="zh-CN" altLang="en-US" dirty="0"/>
              <a:t>，高吞吐和低延时为 </a:t>
            </a:r>
            <a:r>
              <a:rPr lang="en-US" altLang="zh-CN" dirty="0"/>
              <a:t>NPU </a:t>
            </a:r>
            <a:r>
              <a:rPr lang="zh-CN" altLang="en-US" dirty="0"/>
              <a:t>计算提供数据支撑，减少 </a:t>
            </a:r>
            <a:r>
              <a:rPr lang="en-US" altLang="zh-CN" dirty="0"/>
              <a:t>NPU </a:t>
            </a:r>
            <a:r>
              <a:rPr lang="zh-CN" altLang="en-US" dirty="0"/>
              <a:t>计算等待；</a:t>
            </a:r>
            <a:endParaRPr lang="en-US" altLang="zh-CN" dirty="0"/>
          </a:p>
          <a:p>
            <a:r>
              <a:rPr lang="zh-CN" altLang="en-US" dirty="0"/>
              <a:t>模型训练 </a:t>
            </a:r>
            <a:r>
              <a:rPr lang="en-US" altLang="zh-CN" dirty="0"/>
              <a:t>Checkpoint </a:t>
            </a:r>
            <a:r>
              <a:rPr lang="zh-CN" altLang="en-US" dirty="0"/>
              <a:t>必不可少，优化 </a:t>
            </a:r>
            <a:r>
              <a:rPr lang="en-US" altLang="zh-CN" dirty="0"/>
              <a:t>Checkpoint </a:t>
            </a:r>
            <a:r>
              <a:rPr lang="zh-CN" altLang="en-US" dirty="0"/>
              <a:t>并缩短其耗时，减少训练中断时间。</a:t>
            </a:r>
            <a:endParaRPr lang="en-US" altLang="zh-CN" dirty="0"/>
          </a:p>
          <a:p>
            <a:r>
              <a:rPr lang="zh-CN" altLang="en-US" dirty="0"/>
              <a:t>存储模型 </a:t>
            </a:r>
            <a:r>
              <a:rPr lang="en-US" altLang="zh-CN" dirty="0"/>
              <a:t>Checkpoint</a:t>
            </a:r>
            <a:r>
              <a:rPr lang="zh-CN" altLang="en-US" dirty="0"/>
              <a:t> 时，为 </a:t>
            </a:r>
            <a:r>
              <a:rPr lang="en-US" altLang="zh-CN" dirty="0"/>
              <a:t>Checkpoint</a:t>
            </a:r>
            <a:r>
              <a:rPr lang="zh-CN" altLang="en-US" dirty="0"/>
              <a:t> 数据可快速写入，需要高带宽。</a:t>
            </a:r>
          </a:p>
          <a:p>
            <a:r>
              <a:rPr lang="zh-CN" altLang="en-US" dirty="0"/>
              <a:t>提升存储稳定性，避免每次故障元数据同步，需要停止服务重新拉起</a:t>
            </a:r>
          </a:p>
        </p:txBody>
      </p:sp>
    </p:spTree>
    <p:extLst>
      <p:ext uri="{BB962C8B-B14F-4D97-AF65-F5344CB8AC3E}">
        <p14:creationId xmlns:p14="http://schemas.microsoft.com/office/powerpoint/2010/main" val="377148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总体存储的挑战</a:t>
            </a:r>
          </a:p>
        </p:txBody>
      </p:sp>
    </p:spTree>
    <p:extLst>
      <p:ext uri="{BB962C8B-B14F-4D97-AF65-F5344CB8AC3E}">
        <p14:creationId xmlns:p14="http://schemas.microsoft.com/office/powerpoint/2010/main" val="325862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存储的性能指标</a:t>
            </a:r>
          </a:p>
        </p:txBody>
      </p:sp>
    </p:spTree>
    <p:extLst>
      <p:ext uri="{BB962C8B-B14F-4D97-AF65-F5344CB8AC3E}">
        <p14:creationId xmlns:p14="http://schemas.microsoft.com/office/powerpoint/2010/main" val="32196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33142-31AE-0442-8B00-07BC49662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内存占用跟模型参数量有强关联，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Parameters</a:t>
            </a:r>
            <a:r>
              <a:rPr lang="zh-CN" altLang="en-US" dirty="0"/>
              <a:t> 权重参数，</a:t>
            </a:r>
            <a:endParaRPr lang="en-US" altLang="zh-CN" dirty="0"/>
          </a:p>
          <a:p>
            <a:pPr lvl="1"/>
            <a:r>
              <a:rPr lang="en-US" altLang="zh-CN" dirty="0"/>
              <a:t>Gradient</a:t>
            </a:r>
            <a:r>
              <a:rPr lang="zh-CN" altLang="en-US" dirty="0"/>
              <a:t> 梯度参数，</a:t>
            </a:r>
            <a:endParaRPr lang="en-US" altLang="zh-CN" dirty="0"/>
          </a:p>
          <a:p>
            <a:pPr lvl="1"/>
            <a:r>
              <a:rPr lang="en-US" altLang="zh-CN" dirty="0"/>
              <a:t>Optimizers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优化器状态，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总的内存开销，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amount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memory</a:t>
            </a:r>
            <a:r>
              <a:rPr lang="zh-CN" altLang="en-US" sz="2000" dirty="0"/>
              <a:t> </a:t>
            </a:r>
            <a:r>
              <a:rPr lang="en-US" altLang="zh-CN" sz="2000" dirty="0"/>
              <a:t>needed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dirty="0">
                <a:highlight>
                  <a:srgbClr val="FFFF00"/>
                </a:highlight>
              </a:rPr>
              <a:t>公式</a:t>
            </a:r>
            <a:endParaRPr lang="en-US" altLang="zh-CN" dirty="0">
              <a:highlight>
                <a:srgbClr val="FFFF00"/>
              </a:highlight>
            </a:endParaRPr>
          </a:p>
          <a:p>
            <a:pPr lvl="1"/>
            <a:endParaRPr lang="en-US" altLang="zh-CN" dirty="0">
              <a:highlight>
                <a:srgbClr val="FFFF00"/>
              </a:highlight>
            </a:endParaRP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i="1" dirty="0"/>
              <a:t>175B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GPT3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LLMs</a:t>
            </a:r>
            <a:r>
              <a:rPr lang="zh-CN" altLang="en-US" sz="2000" i="1" dirty="0"/>
              <a:t> 需要 </a:t>
            </a:r>
            <a:r>
              <a:rPr lang="en-US" altLang="zh-CN" sz="2000" i="1" dirty="0"/>
              <a:t>272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GB</a:t>
            </a:r>
            <a:r>
              <a:rPr lang="zh-CN" altLang="en-US" sz="2000" i="1" dirty="0"/>
              <a:t>内存，训练时需要 </a:t>
            </a:r>
            <a:r>
              <a:rPr lang="en-US" altLang="zh-CN" sz="2000" i="1" dirty="0"/>
              <a:t>XXX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GB</a:t>
            </a:r>
            <a:r>
              <a:rPr lang="zh-CN" altLang="en-US" sz="2000" i="1" dirty="0"/>
              <a:t> 内存</a:t>
            </a:r>
            <a:endParaRPr lang="en-US" altLang="zh-CN" sz="2000" i="1" dirty="0"/>
          </a:p>
          <a:p>
            <a:pPr lvl="1"/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26F8A0-BAE7-C24E-A24C-C04C3B22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554" y="3178107"/>
            <a:ext cx="6802574" cy="32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38F757-992F-BB43-BB29-DDB7AF30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27725A-BBAE-D541-8CC6-B4EF9AA710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50CBE1-1CEB-784D-B9D3-835F181CA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57" y="3746886"/>
            <a:ext cx="5969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3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衡量块存储产品的性能指标主要包括</a:t>
            </a:r>
            <a:r>
              <a:rPr lang="en-US" altLang="zh-CN" dirty="0"/>
              <a:t>IOPS</a:t>
            </a:r>
            <a:r>
              <a:rPr lang="zh-CN" altLang="en-US" dirty="0"/>
              <a:t>、吞吐量和访问时延。对于分布式存储系统的性能评判指标主要包括：延时、</a:t>
            </a:r>
            <a:r>
              <a:rPr lang="en-US" altLang="zh-CN" dirty="0"/>
              <a:t>iops</a:t>
            </a:r>
            <a:r>
              <a:rPr lang="zh-CN" altLang="en-US" dirty="0"/>
              <a:t>、带宽等。</a:t>
            </a:r>
          </a:p>
          <a:p>
            <a:br>
              <a:rPr lang="zh-CN" altLang="en-US" dirty="0"/>
            </a:br>
            <a:r>
              <a:rPr lang="en-US" altLang="zh-CN" dirty="0"/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824512-6BDD-9449-AE67-CB286A61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56" r="-616" b="14132"/>
          <a:stretch/>
        </p:blipFill>
        <p:spPr>
          <a:xfrm>
            <a:off x="2074681" y="3177890"/>
            <a:ext cx="8047399" cy="3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衡量块存储产品的性能指标主要包括</a:t>
            </a:r>
            <a:r>
              <a:rPr lang="en-US" altLang="zh-CN" dirty="0"/>
              <a:t>IOPS</a:t>
            </a:r>
            <a:r>
              <a:rPr lang="zh-CN" altLang="en-US" dirty="0"/>
              <a:t>、吞吐量和访问时延。</a:t>
            </a:r>
            <a:endParaRPr lang="en-US" altLang="zh-CN" dirty="0"/>
          </a:p>
          <a:p>
            <a:r>
              <a:rPr lang="en-US" altLang="zh-CN" dirty="0"/>
              <a:t>OPS</a:t>
            </a:r>
            <a:r>
              <a:rPr lang="zh-CN" altLang="en-US" dirty="0"/>
              <a:t>：</a:t>
            </a:r>
            <a:r>
              <a:rPr lang="en-US" altLang="zh-CN" dirty="0"/>
              <a:t>I/O per second</a:t>
            </a:r>
            <a:r>
              <a:rPr lang="zh-CN" altLang="en-US" dirty="0"/>
              <a:t>，即每秒钟可以处理的</a:t>
            </a:r>
            <a:r>
              <a:rPr lang="en-US" altLang="zh-CN" dirty="0"/>
              <a:t>I/O</a:t>
            </a:r>
            <a:r>
              <a:rPr lang="zh-CN" altLang="en-US" dirty="0"/>
              <a:t>个数，用来衡量存储系统的</a:t>
            </a:r>
            <a:r>
              <a:rPr lang="en-US" altLang="zh-CN" dirty="0"/>
              <a:t>I/O</a:t>
            </a:r>
            <a:r>
              <a:rPr lang="zh-CN" altLang="en-US" dirty="0"/>
              <a:t>处理能力。在</a:t>
            </a:r>
            <a:endParaRPr lang="en-US" altLang="zh-CN" dirty="0"/>
          </a:p>
          <a:p>
            <a:r>
              <a:rPr lang="en-US" altLang="zh-CN" dirty="0"/>
              <a:t>IOPS</a:t>
            </a:r>
            <a:r>
              <a:rPr lang="zh-CN" altLang="en-US" dirty="0"/>
              <a:t>（</a:t>
            </a:r>
            <a:r>
              <a:rPr lang="en-US" altLang="zh-CN" dirty="0"/>
              <a:t>Input/Output Operations per Second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IOPS</a:t>
            </a:r>
            <a:r>
              <a:rPr lang="zh-CN" altLang="en-US" dirty="0"/>
              <a:t>指每秒能处理的</a:t>
            </a:r>
            <a:r>
              <a:rPr lang="en-US" altLang="zh-CN" dirty="0"/>
              <a:t>I/O</a:t>
            </a:r>
            <a:r>
              <a:rPr lang="zh-CN" altLang="en-US" dirty="0"/>
              <a:t>个数，表示块存储处理读写（输出</a:t>
            </a:r>
            <a:r>
              <a:rPr lang="en-US" altLang="zh-CN" dirty="0"/>
              <a:t>/</a:t>
            </a:r>
            <a:r>
              <a:rPr lang="zh-CN" altLang="en-US" dirty="0"/>
              <a:t>输入）的能力，单位为次。</a:t>
            </a:r>
          </a:p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56DC72-C527-D840-8FC3-44770AA045BC}"/>
              </a:ext>
            </a:extLst>
          </p:cNvPr>
          <p:cNvGraphicFramePr>
            <a:graphicFrameLocks noGrp="1"/>
          </p:cNvGraphicFramePr>
          <p:nvPr/>
        </p:nvGraphicFramePr>
        <p:xfrm>
          <a:off x="623636" y="3429000"/>
          <a:ext cx="10843152" cy="2868965"/>
        </p:xfrm>
        <a:graphic>
          <a:graphicData uri="http://schemas.openxmlformats.org/drawingml/2006/table">
            <a:tbl>
              <a:tblPr/>
              <a:tblGrid>
                <a:gridCol w="3614384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3614384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3614384">
                  <a:extLst>
                    <a:ext uri="{9D8B030D-6E8A-4147-A177-3AD203B41FA5}">
                      <a16:colId xmlns:a16="http://schemas.microsoft.com/office/drawing/2014/main" val="3990643812"/>
                    </a:ext>
                  </a:extLst>
                </a:gridCol>
              </a:tblGrid>
              <a:tr h="21854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1">
                          <a:effectLst/>
                          <a:latin typeface="Gill Sans MT" panose="020B0502020104020203" pitchFamily="34" charset="0"/>
                          <a:ea typeface="+mj-ea"/>
                        </a:rPr>
                        <a:t>指标</a:t>
                      </a:r>
                      <a:endParaRPr lang="zh-CN" altLang="en-US" sz="1500" b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1">
                          <a:effectLst/>
                          <a:latin typeface="Gill Sans MT" panose="020B0502020104020203" pitchFamily="34" charset="0"/>
                          <a:ea typeface="+mj-ea"/>
                        </a:rPr>
                        <a:t>描述</a:t>
                      </a:r>
                      <a:endParaRPr lang="zh-CN" altLang="en-US" sz="1500" b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1"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数据访问方式</a:t>
                      </a:r>
                      <a:endParaRPr lang="zh-CN" altLang="en-US" sz="1500" b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总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操作总次数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对硬盘存储位置的不连续访问和连续访问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dirty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随机读</a:t>
                      </a:r>
                      <a:r>
                        <a:rPr lang="en-US" sz="1500" b="0" dirty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每秒执行的随机读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随机写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每秒执行的随机写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顺序读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每秒执行的顺序读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50437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顺序写</a:t>
                      </a:r>
                      <a:r>
                        <a:rPr lang="en-US" sz="1500" b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dirty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每秒执行的顺序写</a:t>
                      </a:r>
                      <a:r>
                        <a:rPr lang="en-US" sz="1500" b="0" dirty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500" b="0" dirty="0"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5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吞吐量（</a:t>
            </a:r>
            <a:r>
              <a:rPr lang="en-US" altLang="zh-CN" dirty="0"/>
              <a:t>Throughput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吞吐量是指单位时间内可以成功传输的数据数量，单位为</a:t>
            </a:r>
            <a:r>
              <a:rPr lang="en-US" altLang="zh-CN" dirty="0"/>
              <a:t>MB/s</a:t>
            </a:r>
            <a:r>
              <a:rPr lang="zh-CN" altLang="en-US" dirty="0"/>
              <a:t>。如果您需要部署大量顺序读写的应用，例如</a:t>
            </a:r>
            <a:r>
              <a:rPr lang="en-US" altLang="zh-CN" dirty="0"/>
              <a:t>Hadoop</a:t>
            </a:r>
            <a:r>
              <a:rPr lang="zh-CN" altLang="en-US" dirty="0"/>
              <a:t>离线计算型业务等典型场景，需要关注吞吐量。磁盘吞吐量：每秒磁盘</a:t>
            </a:r>
            <a:r>
              <a:rPr lang="en-US" altLang="zh-CN" dirty="0"/>
              <a:t>I/O</a:t>
            </a:r>
            <a:r>
              <a:rPr lang="zh-CN" altLang="en-US" dirty="0"/>
              <a:t>的流量，即磁盘写入加上读出的数据的大小。</a:t>
            </a:r>
            <a:endParaRPr lang="en-US" altLang="zh-CN" dirty="0"/>
          </a:p>
          <a:p>
            <a:r>
              <a:rPr lang="zh-CN" altLang="en-US" dirty="0"/>
              <a:t>吞吐量 </a:t>
            </a:r>
            <a:r>
              <a:rPr lang="en-US" altLang="zh-CN" dirty="0"/>
              <a:t>= IOPS * I/O</a:t>
            </a:r>
            <a:r>
              <a:rPr lang="zh-CN" altLang="en-US" dirty="0"/>
              <a:t>大小</a:t>
            </a:r>
          </a:p>
          <a:p>
            <a:r>
              <a:rPr lang="zh-CN" altLang="en-US" dirty="0"/>
              <a:t>从上述公式可以看出，磁盘</a:t>
            </a:r>
            <a:r>
              <a:rPr lang="en-US" altLang="zh-CN" dirty="0"/>
              <a:t>I/O</a:t>
            </a:r>
            <a:r>
              <a:rPr lang="zh-CN" altLang="en-US" dirty="0"/>
              <a:t>越大，</a:t>
            </a:r>
            <a:r>
              <a:rPr lang="en-US" altLang="zh-CN" dirty="0"/>
              <a:t>IOPS</a:t>
            </a:r>
            <a:r>
              <a:rPr lang="zh-CN" altLang="en-US" dirty="0"/>
              <a:t>越高，那么磁盘那么每秒</a:t>
            </a:r>
            <a:r>
              <a:rPr lang="en-US" altLang="zh-CN" dirty="0"/>
              <a:t>I/O</a:t>
            </a:r>
            <a:r>
              <a:rPr lang="zh-CN" altLang="en-US" dirty="0"/>
              <a:t>的吞吐量就越高，云服务器吧认为</a:t>
            </a:r>
            <a:r>
              <a:rPr lang="en-US" altLang="zh-CN" dirty="0"/>
              <a:t>IOPS</a:t>
            </a:r>
            <a:r>
              <a:rPr lang="zh-CN" altLang="en-US" dirty="0"/>
              <a:t>和吞吐量的数值越高越好，实际上磁盘</a:t>
            </a:r>
            <a:r>
              <a:rPr lang="en-US" altLang="zh-CN" dirty="0"/>
              <a:t>IOPS</a:t>
            </a:r>
            <a:r>
              <a:rPr lang="zh-CN" altLang="en-US" dirty="0"/>
              <a:t>和吞吐量两个参数是有其最大值的。</a:t>
            </a:r>
          </a:p>
          <a:p>
            <a:r>
              <a:rPr lang="zh-CN" altLang="en-US" dirty="0"/>
              <a:t>当应用的</a:t>
            </a:r>
            <a:r>
              <a:rPr lang="en-US" altLang="zh-CN" dirty="0"/>
              <a:t>I/O</a:t>
            </a:r>
            <a:r>
              <a:rPr lang="zh-CN" altLang="en-US" dirty="0"/>
              <a:t>大小较大，例如离线分析、数据仓库等应用，建议您选择吞吐量更大的大数据型实例规格族。</a:t>
            </a:r>
          </a:p>
          <a:p>
            <a:r>
              <a:rPr lang="zh-CN" altLang="en-US" dirty="0"/>
              <a:t>当应用的</a:t>
            </a:r>
            <a:r>
              <a:rPr lang="en-US" altLang="zh-CN" dirty="0"/>
              <a:t>I/O</a:t>
            </a:r>
            <a:r>
              <a:rPr lang="zh-CN" altLang="en-US" dirty="0"/>
              <a:t>对时延较为敏感，比较随机且</a:t>
            </a:r>
            <a:r>
              <a:rPr lang="en-US" altLang="zh-CN" dirty="0"/>
              <a:t>I/O</a:t>
            </a:r>
            <a:r>
              <a:rPr lang="zh-CN" altLang="en-US" dirty="0"/>
              <a:t>大小相对较小，例如</a:t>
            </a:r>
            <a:r>
              <a:rPr lang="en-US" altLang="zh-CN" dirty="0"/>
              <a:t>OLTP</a:t>
            </a:r>
            <a:r>
              <a:rPr lang="zh-CN" altLang="en-US" dirty="0"/>
              <a:t>事务型数据库、企业级应用，如</a:t>
            </a:r>
            <a:r>
              <a:rPr lang="en-US" altLang="zh-CN" dirty="0"/>
              <a:t>SAP</a:t>
            </a:r>
            <a:r>
              <a:rPr lang="zh-CN" altLang="en-US" dirty="0"/>
              <a:t>等应用，建议您选择</a:t>
            </a:r>
            <a:r>
              <a:rPr lang="en-US" altLang="zh-CN" dirty="0"/>
              <a:t>IOPS</a:t>
            </a:r>
            <a:r>
              <a:rPr lang="zh-CN" altLang="en-US" dirty="0"/>
              <a:t>更高的</a:t>
            </a:r>
            <a:r>
              <a:rPr lang="en-US" altLang="zh-CN" dirty="0"/>
              <a:t>ESSD</a:t>
            </a:r>
            <a:r>
              <a:rPr lang="zh-CN" altLang="en-US" dirty="0"/>
              <a:t>云盘、</a:t>
            </a:r>
            <a:r>
              <a:rPr lang="en-US" altLang="zh-CN" dirty="0"/>
              <a:t>SSD</a:t>
            </a:r>
            <a:r>
              <a:rPr lang="zh-CN" altLang="en-US" dirty="0"/>
              <a:t>云盘。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0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D868C-0483-3F4F-962B-F194E4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AF059-6608-8E4E-A593-AB33BF5C4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访问时延（</a:t>
            </a:r>
            <a:r>
              <a:rPr lang="en-US" altLang="zh-CN" dirty="0"/>
              <a:t>Latency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访问时延是指块存储处理一个</a:t>
            </a:r>
            <a:r>
              <a:rPr lang="en-US" altLang="zh-CN" dirty="0"/>
              <a:t>I/O</a:t>
            </a:r>
            <a:r>
              <a:rPr lang="zh-CN" altLang="en-US" dirty="0"/>
              <a:t>需要的时间，单位为</a:t>
            </a:r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ms</a:t>
            </a:r>
            <a:r>
              <a:rPr lang="zh-CN" altLang="en-US" dirty="0"/>
              <a:t>或者</a:t>
            </a:r>
            <a:r>
              <a:rPr lang="el-GR" altLang="zh-CN" dirty="0"/>
              <a:t>μ</a:t>
            </a:r>
            <a:r>
              <a:rPr lang="en-US" altLang="zh-CN" dirty="0"/>
              <a:t>s</a:t>
            </a:r>
            <a:r>
              <a:rPr lang="zh-CN" altLang="en-US" dirty="0"/>
              <a:t>。过高的时延会导致应用性能下降或报错。时延：发起</a:t>
            </a:r>
            <a:r>
              <a:rPr lang="en-US" altLang="zh-CN" dirty="0"/>
              <a:t>I/O</a:t>
            </a:r>
            <a:r>
              <a:rPr lang="zh-CN" altLang="en-US" dirty="0"/>
              <a:t>请求到</a:t>
            </a:r>
            <a:r>
              <a:rPr lang="en-US" altLang="zh-CN" dirty="0"/>
              <a:t>I/O</a:t>
            </a:r>
            <a:r>
              <a:rPr lang="zh-CN" altLang="en-US" dirty="0"/>
              <a:t>处理完成的时间间隔，常以毫秒（</a:t>
            </a:r>
            <a:r>
              <a:rPr lang="en-US" altLang="zh-CN" dirty="0"/>
              <a:t>ms</a:t>
            </a:r>
            <a:r>
              <a:rPr lang="zh-CN" altLang="en-US" dirty="0"/>
              <a:t>）为单位。</a:t>
            </a:r>
          </a:p>
          <a:p>
            <a:r>
              <a:rPr lang="zh-CN" altLang="en-US" dirty="0"/>
              <a:t>如果您的应用对高时延比较敏感，例如数据库应用，建议您使用</a:t>
            </a:r>
            <a:r>
              <a:rPr lang="en-US" altLang="zh-CN" dirty="0"/>
              <a:t>ESSD AutoPL</a:t>
            </a:r>
            <a:r>
              <a:rPr lang="zh-CN" altLang="en-US" dirty="0"/>
              <a:t>云盘、</a:t>
            </a:r>
            <a:r>
              <a:rPr lang="en-US" altLang="zh-CN" dirty="0"/>
              <a:t>ESSD</a:t>
            </a:r>
            <a:r>
              <a:rPr lang="zh-CN" altLang="en-US" dirty="0"/>
              <a:t>云盘、</a:t>
            </a:r>
            <a:r>
              <a:rPr lang="en-US" altLang="zh-CN" dirty="0"/>
              <a:t>SSD</a:t>
            </a:r>
            <a:r>
              <a:rPr lang="zh-CN" altLang="en-US" dirty="0"/>
              <a:t>云盘或本地</a:t>
            </a:r>
            <a:r>
              <a:rPr lang="en-US" altLang="zh-CN" dirty="0"/>
              <a:t>SSD</a:t>
            </a:r>
            <a:r>
              <a:rPr lang="zh-CN" altLang="en-US" dirty="0"/>
              <a:t>盘类产品。</a:t>
            </a:r>
          </a:p>
          <a:p>
            <a:r>
              <a:rPr lang="zh-CN" altLang="en-US" dirty="0"/>
              <a:t>如果您的应用偏重数据吞吐能力，对时延相对不太敏感，例如</a:t>
            </a:r>
            <a:r>
              <a:rPr lang="en-US" altLang="zh-CN" dirty="0"/>
              <a:t>Hadoop</a:t>
            </a:r>
            <a:r>
              <a:rPr lang="zh-CN" altLang="en-US" dirty="0"/>
              <a:t>离线计算等吞吐密集型应用，建议您使用</a:t>
            </a:r>
            <a:r>
              <a:rPr lang="en-US" altLang="zh-CN" dirty="0"/>
              <a:t>d1</a:t>
            </a:r>
            <a:r>
              <a:rPr lang="zh-CN" altLang="en-US" dirty="0"/>
              <a:t>或</a:t>
            </a:r>
            <a:r>
              <a:rPr lang="en-US" altLang="zh-CN" dirty="0"/>
              <a:t>d1ne</a:t>
            </a:r>
            <a:r>
              <a:rPr lang="zh-CN" altLang="en-US" dirty="0"/>
              <a:t>大数据型实例规格包含的</a:t>
            </a:r>
            <a:r>
              <a:rPr lang="en-US" altLang="zh-CN" dirty="0"/>
              <a:t>SATA HDD</a:t>
            </a:r>
            <a:r>
              <a:rPr lang="zh-CN" altLang="en-US" dirty="0"/>
              <a:t>本地盘产品。</a:t>
            </a:r>
            <a:endParaRPr lang="en-US" altLang="zh-CN" dirty="0"/>
          </a:p>
          <a:p>
            <a:r>
              <a:rPr lang="zh-CN" altLang="en-US" dirty="0"/>
              <a:t>从客户端完成一个</a:t>
            </a:r>
            <a:r>
              <a:rPr lang="en-US" altLang="zh-CN" dirty="0"/>
              <a:t>IO</a:t>
            </a:r>
            <a:r>
              <a:rPr lang="zh-CN" altLang="en-US" dirty="0"/>
              <a:t>所花费的时间（</a:t>
            </a:r>
            <a:r>
              <a:rPr lang="en-US" altLang="zh-CN" dirty="0"/>
              <a:t>lat_io</a:t>
            </a:r>
            <a:r>
              <a:rPr lang="zh-CN" altLang="en-US" dirty="0"/>
              <a:t>）。对于分布式存储系统来说，延时通常和如下几个因素有关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lat_send</a:t>
            </a:r>
            <a:r>
              <a:rPr lang="zh-CN" altLang="en-US" dirty="0"/>
              <a:t>：发送请求的延时</a:t>
            </a:r>
          </a:p>
          <a:p>
            <a:r>
              <a:rPr lang="en-US" altLang="zh-CN" dirty="0"/>
              <a:t>lat_recv</a:t>
            </a:r>
            <a:r>
              <a:rPr lang="zh-CN" altLang="en-US" dirty="0"/>
              <a:t>：接收回复的延时</a:t>
            </a:r>
          </a:p>
          <a:p>
            <a:r>
              <a:rPr lang="en-US" altLang="zh-CN" dirty="0"/>
              <a:t>lat_srv_process</a:t>
            </a:r>
            <a:r>
              <a:rPr lang="zh-CN" altLang="en-US" dirty="0"/>
              <a:t>：服务器处理请求的延时</a:t>
            </a:r>
          </a:p>
          <a:p>
            <a:r>
              <a:rPr lang="en-US" altLang="zh-CN" dirty="0"/>
              <a:t>lat_client_process: </a:t>
            </a:r>
            <a:r>
              <a:rPr lang="zh-CN" altLang="en-US" dirty="0"/>
              <a:t>客户端处理请求的延时</a:t>
            </a:r>
          </a:p>
          <a:p>
            <a:r>
              <a:rPr lang="en-US" altLang="zh-CN" dirty="0"/>
              <a:t>n: </a:t>
            </a:r>
            <a:r>
              <a:rPr lang="zh-CN" altLang="en-US" dirty="0"/>
              <a:t>一次</a:t>
            </a:r>
            <a:r>
              <a:rPr lang="en-US" altLang="zh-CN" dirty="0"/>
              <a:t>IO</a:t>
            </a:r>
            <a:r>
              <a:rPr lang="zh-CN" altLang="en-US" dirty="0"/>
              <a:t>需要请求的数量</a:t>
            </a:r>
            <a:br>
              <a:rPr lang="zh-CN" altLang="en-US" dirty="0"/>
            </a:br>
            <a:endParaRPr lang="zh-CN" altLang="en-US" dirty="0"/>
          </a:p>
          <a:p>
            <a:r>
              <a:rPr lang="en-US" altLang="zh-CN" dirty="0"/>
              <a:t>lat_io = </a:t>
            </a:r>
            <a:r>
              <a:rPr lang="zh-CN" altLang="en-US" dirty="0"/>
              <a:t>（</a:t>
            </a:r>
            <a:r>
              <a:rPr lang="en-US" altLang="zh-CN" dirty="0"/>
              <a:t>lat_send + lat_recv + lat_srv_process + lat_client_process</a:t>
            </a:r>
            <a:r>
              <a:rPr lang="zh-CN" altLang="en-US" dirty="0"/>
              <a:t>）* </a:t>
            </a:r>
            <a:r>
              <a:rPr lang="en-US" altLang="zh-CN" dirty="0"/>
              <a:t>n</a:t>
            </a:r>
          </a:p>
          <a:p>
            <a:r>
              <a:rPr lang="zh-CN" altLang="en-US" dirty="0"/>
              <a:t>此外，延迟还和如下因素有关：</a:t>
            </a:r>
          </a:p>
          <a:p>
            <a:r>
              <a:rPr lang="zh-CN" altLang="en-US" dirty="0"/>
              <a:t>缓存及命中率：若</a:t>
            </a:r>
            <a:r>
              <a:rPr lang="en-US" altLang="zh-CN" dirty="0"/>
              <a:t>IO</a:t>
            </a:r>
            <a:r>
              <a:rPr lang="zh-CN" altLang="en-US" dirty="0"/>
              <a:t>请求缓存命中可以大幅减少</a:t>
            </a:r>
            <a:r>
              <a:rPr lang="en-US" altLang="zh-CN" dirty="0"/>
              <a:t>IO</a:t>
            </a:r>
            <a:r>
              <a:rPr lang="zh-CN" altLang="en-US" dirty="0"/>
              <a:t>延时。</a:t>
            </a:r>
          </a:p>
          <a:p>
            <a:r>
              <a:rPr lang="en-US" altLang="zh-CN" dirty="0"/>
              <a:t>IO size</a:t>
            </a:r>
            <a:r>
              <a:rPr lang="zh-CN" altLang="en-US" dirty="0"/>
              <a:t>：通常</a:t>
            </a:r>
            <a:r>
              <a:rPr lang="en-US" altLang="zh-CN" dirty="0"/>
              <a:t>IO</a:t>
            </a:r>
            <a:r>
              <a:rPr lang="zh-CN" altLang="en-US" dirty="0"/>
              <a:t>越大时延越大，但也不是绝对的，还和块对齐以及具体实现相关。</a:t>
            </a:r>
          </a:p>
          <a:p>
            <a:r>
              <a:rPr lang="en-US" altLang="zh-CN" dirty="0"/>
              <a:t>IO wait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等待时间，无论是网络</a:t>
            </a:r>
            <a:r>
              <a:rPr lang="en-US" altLang="zh-CN" dirty="0"/>
              <a:t>IO</a:t>
            </a:r>
            <a:r>
              <a:rPr lang="zh-CN" altLang="en-US" dirty="0"/>
              <a:t>还是磁盘</a:t>
            </a:r>
            <a:r>
              <a:rPr lang="en-US" altLang="zh-CN" dirty="0"/>
              <a:t>IO</a:t>
            </a:r>
            <a:r>
              <a:rPr lang="zh-CN" altLang="en-US" dirty="0"/>
              <a:t>或是存储的实现，多采用了队列保存请求，当队列长度比较长时，就会有一部分时间是在队列中等待，进而影响</a:t>
            </a:r>
            <a:r>
              <a:rPr lang="en-US" altLang="zh-CN" dirty="0"/>
              <a:t>IO</a:t>
            </a:r>
            <a:r>
              <a:rPr lang="zh-CN" altLang="en-US" dirty="0"/>
              <a:t>延时。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1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B4D3FD-D0AF-AD48-B19A-A08C80D1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0F3469-1304-4D48-AE9A-04553F5B8A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以字节为单位衡量每秒钟的</a:t>
            </a:r>
            <a:r>
              <a:rPr lang="en-US" altLang="zh-CN" dirty="0"/>
              <a:t>IO</a:t>
            </a:r>
            <a:r>
              <a:rPr lang="zh-CN" altLang="en-US" dirty="0"/>
              <a:t>速率（</a:t>
            </a:r>
            <a:r>
              <a:rPr lang="en-US" altLang="zh-CN" dirty="0"/>
              <a:t>bandwidth</a:t>
            </a:r>
            <a:r>
              <a:rPr lang="zh-CN" altLang="en-US" dirty="0"/>
              <a:t>）。其通常与如下因素有关：</a:t>
            </a:r>
          </a:p>
          <a:p>
            <a:r>
              <a:rPr lang="en-US" altLang="zh-CN" dirty="0"/>
              <a:t>IO Size</a:t>
            </a:r>
            <a:r>
              <a:rPr lang="zh-CN" altLang="en-US" dirty="0"/>
              <a:t>：每次</a:t>
            </a:r>
            <a:r>
              <a:rPr lang="en-US" altLang="zh-CN" dirty="0"/>
              <a:t>IO</a:t>
            </a:r>
            <a:r>
              <a:rPr lang="zh-CN" altLang="en-US" dirty="0"/>
              <a:t>的字节数量（</a:t>
            </a:r>
            <a:r>
              <a:rPr lang="en-US" altLang="zh-CN" dirty="0"/>
              <a:t>io_size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并发数量：同时有多少并发请求（</a:t>
            </a:r>
            <a:r>
              <a:rPr lang="en-US" altLang="zh-CN" dirty="0"/>
              <a:t>con_num</a:t>
            </a:r>
            <a:r>
              <a:rPr lang="zh-CN" altLang="en-US" dirty="0"/>
              <a:t>）</a:t>
            </a:r>
          </a:p>
          <a:p>
            <a:r>
              <a:rPr lang="en-US" altLang="zh-CN" dirty="0"/>
              <a:t>IOPS</a:t>
            </a:r>
            <a:r>
              <a:rPr lang="zh-CN" altLang="en-US" dirty="0"/>
              <a:t>：每秒钟完成的</a:t>
            </a:r>
            <a:r>
              <a:rPr lang="en-US" altLang="zh-CN" dirty="0"/>
              <a:t>IO</a:t>
            </a:r>
            <a:r>
              <a:rPr lang="zh-CN" altLang="en-US" dirty="0"/>
              <a:t>数量。</a:t>
            </a:r>
            <a:r>
              <a:rPr lang="en-US" altLang="zh-CN" dirty="0"/>
              <a:t>iops = con_num * lat_io</a:t>
            </a:r>
          </a:p>
          <a:p>
            <a:r>
              <a:rPr lang="en-US" altLang="zh-CN" dirty="0"/>
              <a:t>bandwidth = io_size * iops = io_size * con_num * lat_io</a:t>
            </a:r>
          </a:p>
          <a:p>
            <a:r>
              <a:rPr lang="zh-CN" altLang="en-US" dirty="0"/>
              <a:t>从上述公式看到</a:t>
            </a:r>
            <a:r>
              <a:rPr lang="en-US" altLang="zh-CN" dirty="0"/>
              <a:t>io_size</a:t>
            </a:r>
            <a:r>
              <a:rPr lang="zh-CN" altLang="en-US" dirty="0"/>
              <a:t>越大，带宽越大，但实践中通常</a:t>
            </a:r>
            <a:r>
              <a:rPr lang="en-US" altLang="zh-CN" dirty="0"/>
              <a:t>4k</a:t>
            </a:r>
            <a:r>
              <a:rPr lang="zh-CN" altLang="en-US" dirty="0"/>
              <a:t>、</a:t>
            </a:r>
            <a:r>
              <a:rPr lang="en-US" altLang="zh-CN" dirty="0"/>
              <a:t>8k</a:t>
            </a:r>
            <a:r>
              <a:rPr lang="zh-CN" altLang="en-US" dirty="0"/>
              <a:t>、</a:t>
            </a:r>
            <a:r>
              <a:rPr lang="en-US" altLang="zh-CN" dirty="0"/>
              <a:t>16k</a:t>
            </a:r>
            <a:r>
              <a:rPr lang="zh-CN" altLang="en-US" dirty="0"/>
              <a:t>当</a:t>
            </a:r>
            <a:r>
              <a:rPr lang="en-US" altLang="zh-CN" dirty="0"/>
              <a:t>IO</a:t>
            </a:r>
            <a:r>
              <a:rPr lang="zh-CN" altLang="en-US" dirty="0"/>
              <a:t>较少时满足这种正比关系，但当</a:t>
            </a:r>
            <a:r>
              <a:rPr lang="en-US" altLang="zh-CN" dirty="0"/>
              <a:t>io_size</a:t>
            </a:r>
            <a:r>
              <a:rPr lang="zh-CN" altLang="en-US" dirty="0"/>
              <a:t>达到</a:t>
            </a:r>
            <a:r>
              <a:rPr lang="en-US" altLang="zh-CN" dirty="0"/>
              <a:t>1M</a:t>
            </a:r>
            <a:r>
              <a:rPr lang="zh-CN" altLang="en-US" dirty="0"/>
              <a:t>、</a:t>
            </a:r>
            <a:r>
              <a:rPr lang="en-US" altLang="zh-CN" dirty="0"/>
              <a:t>4M</a:t>
            </a:r>
            <a:r>
              <a:rPr lang="zh-CN" altLang="en-US" dirty="0"/>
              <a:t>、</a:t>
            </a:r>
            <a:r>
              <a:rPr lang="en-US" altLang="zh-CN" dirty="0"/>
              <a:t>8M</a:t>
            </a:r>
            <a:r>
              <a:rPr lang="zh-CN" altLang="en-US" dirty="0"/>
              <a:t>时系统吞吐量并不会继续增加。因为太大的</a:t>
            </a:r>
            <a:r>
              <a:rPr lang="en-US" altLang="zh-CN" dirty="0"/>
              <a:t>IO</a:t>
            </a:r>
            <a:r>
              <a:rPr lang="zh-CN" altLang="en-US" dirty="0"/>
              <a:t>实现也会分解为若干小的</a:t>
            </a:r>
            <a:r>
              <a:rPr lang="en-US" altLang="zh-CN" dirty="0"/>
              <a:t>IO</a:t>
            </a:r>
            <a:r>
              <a:rPr lang="zh-CN" altLang="en-US" dirty="0"/>
              <a:t>执行，此外</a:t>
            </a:r>
            <a:r>
              <a:rPr lang="en-US" altLang="zh-CN" dirty="0"/>
              <a:t>io_size</a:t>
            </a:r>
            <a:r>
              <a:rPr lang="zh-CN" altLang="en-US" dirty="0"/>
              <a:t>增加可能导致</a:t>
            </a:r>
            <a:r>
              <a:rPr lang="en-US" altLang="zh-CN" dirty="0"/>
              <a:t>lat_io</a:t>
            </a:r>
            <a:r>
              <a:rPr lang="zh-CN" altLang="en-US" dirty="0"/>
              <a:t>增加，可能会互相抵消。</a:t>
            </a:r>
          </a:p>
          <a:p>
            <a:r>
              <a:rPr lang="zh-CN" altLang="en-US" dirty="0"/>
              <a:t>带宽：每秒钟可以处理的数据量，常以</a:t>
            </a:r>
            <a:r>
              <a:rPr lang="en-US" altLang="zh-CN" dirty="0"/>
              <a:t>MB/s</a:t>
            </a:r>
            <a:r>
              <a:rPr lang="zh-CN" altLang="en-US" dirty="0"/>
              <a:t>或</a:t>
            </a:r>
            <a:r>
              <a:rPr lang="en-US" altLang="zh-CN" dirty="0"/>
              <a:t>GB/s</a:t>
            </a:r>
            <a:r>
              <a:rPr lang="zh-CN" altLang="en-US" dirty="0"/>
              <a:t>为单位，用于衡量存储系统的吞吐量。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93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78BB73DF-89B5-224B-868B-D217070B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并发和延迟的关系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B29D6D-3641-E144-8227-E1293C8CB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分布式存储本身支持一定的并发能力，因此单线程的请求很难充分利用分布式存储的性能。当并发数量增加到一定数量后，增加并发会导致大量的</a:t>
            </a:r>
            <a:r>
              <a:rPr lang="en-US" altLang="zh-CN" dirty="0"/>
              <a:t>IO</a:t>
            </a:r>
            <a:r>
              <a:rPr lang="zh-CN" altLang="en-US" dirty="0"/>
              <a:t>等待时间，进而</a:t>
            </a:r>
            <a:r>
              <a:rPr lang="en-US" altLang="zh-CN" dirty="0"/>
              <a:t>IO</a:t>
            </a:r>
            <a:r>
              <a:rPr lang="zh-CN" altLang="en-US" dirty="0"/>
              <a:t>延时迅速增加。</a:t>
            </a:r>
          </a:p>
          <a:p>
            <a:r>
              <a:rPr lang="zh-CN" altLang="en-US" dirty="0"/>
              <a:t>因此当并发数达到一定数量后继续增加并发数并会提升总体带宽。</a:t>
            </a:r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6DA5FC-5008-9741-A25D-9AC0BEAF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81" y="2514600"/>
            <a:ext cx="3048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5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0EEEF738-55AF-DB44-9E0D-E97F5213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22E1C73-84A9-F14C-A6C0-862270BA5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https://arxiv.org/pdf/1910.02054.pdf </a:t>
            </a:r>
          </a:p>
          <a:p>
            <a:r>
              <a:rPr lang="en-US" altLang="zh-CN" dirty="0">
                <a:hlinkClick r:id="rId2"/>
              </a:rPr>
              <a:t>https://arxiv.org/abs/2205.05198</a:t>
            </a:r>
          </a:p>
          <a:p>
            <a:r>
              <a:rPr lang="en-US" altLang="zh-CN" dirty="0">
                <a:hlinkClick r:id="rId2"/>
              </a:rPr>
              <a:t>https://zhuanlan.zhihu.com/p/643950399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https://zhuanlan.zhihu.com/p/665172400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https://help.aliyun.com/zh/ecs/user-guide/block-storage-performance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https://developer.aliyun.com/article/774807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https://zhuanlan.zhihu.com/p/510124232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https://support.huawei.com/enterprise/zh/doc/EDOC1000181438/b44e5c36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35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の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基本背景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大模型参数规模发展变化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近 </a:t>
            </a:r>
            <a:r>
              <a:rPr lang="en-US" altLang="zh-CN" dirty="0"/>
              <a:t>3</a:t>
            </a:r>
            <a:r>
              <a:rPr lang="zh-CN" altLang="en-US" dirty="0"/>
              <a:t> 年模型参数 </a:t>
            </a:r>
            <a:r>
              <a:rPr lang="en-US" altLang="zh-CN" dirty="0"/>
              <a:t>1000~</a:t>
            </a:r>
            <a:r>
              <a:rPr lang="zh-CN" altLang="en-US" dirty="0"/>
              <a:t> 倍增长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9495C4-6444-304F-AAD6-3A98EFB6A964}"/>
              </a:ext>
            </a:extLst>
          </p:cNvPr>
          <p:cNvSpPr/>
          <p:nvPr/>
        </p:nvSpPr>
        <p:spPr>
          <a:xfrm>
            <a:off x="1492469" y="2354319"/>
            <a:ext cx="7996280" cy="35656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2"/>
                </a:solidFill>
              </a:rPr>
              <a:t>大模型增长图</a:t>
            </a:r>
          </a:p>
        </p:txBody>
      </p:sp>
    </p:spTree>
    <p:extLst>
      <p:ext uri="{BB962C8B-B14F-4D97-AF65-F5344CB8AC3E}">
        <p14:creationId xmlns:p14="http://schemas.microsoft.com/office/powerpoint/2010/main" val="281152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55697"/>
              </p:ext>
            </p:extLst>
          </p:nvPr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9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大模型全流程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/>
              <a:t>遇到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36836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5749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0802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40260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5934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4889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6C2DE1-E3D3-0843-AA65-8D66A9E7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：数据预处理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CFF64-5333-024B-B19A-A147BCE0B7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对海量数据的存储和处理，包括对数据的采集导入、清洗、转换、标注、共享和长期归档。</a:t>
            </a:r>
            <a:endParaRPr lang="en-US" altLang="zh-CN" dirty="0"/>
          </a:p>
          <a:p>
            <a:r>
              <a:rPr lang="zh-CN" altLang="en-US" dirty="0"/>
              <a:t>对存储要求跟大数据相类似，需要多协议支持、多级存储空间、高吞吐、大容量。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4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31114</TotalTime>
  <Words>2403</Words>
  <Application>Microsoft Macintosh PowerPoint</Application>
  <PresentationFormat>自定义</PresentationFormat>
  <Paragraphs>282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大模型参数规模发展变化</vt:lpstr>
      <vt:lpstr>模型参数与数据集规模增长</vt:lpstr>
      <vt:lpstr>PowerPoint 演示文稿</vt:lpstr>
      <vt:lpstr>大模型业务全流程</vt:lpstr>
      <vt:lpstr>Step1：数据预处理</vt:lpstr>
      <vt:lpstr>Step2：模型开发</vt:lpstr>
      <vt:lpstr>PowerPoint 演示文稿</vt:lpstr>
      <vt:lpstr>PowerPoint 演示文稿</vt:lpstr>
      <vt:lpstr>PowerPoint 演示文稿</vt:lpstr>
      <vt:lpstr>系统划分</vt:lpstr>
      <vt:lpstr>大模型系统流程对存储的需求</vt:lpstr>
      <vt:lpstr>PowerPoint 演示文稿</vt:lpstr>
      <vt:lpstr>挑战 I：海量小文件的高并发、低延迟读写</vt:lpstr>
      <vt:lpstr>挑战 II：异构多模态数据，需分布式并行读写</vt:lpstr>
      <vt:lpstr>挑战 III：超大规模非结构化数据，需海量存储空间</vt:lpstr>
      <vt:lpstr>挑战 IIII：模型训练存储稳定性</vt:lpstr>
      <vt:lpstr>总体存储的挑战</vt:lpstr>
      <vt:lpstr>PowerPoint 演示文稿</vt:lpstr>
      <vt:lpstr>大模型训练内存占用</vt:lpstr>
      <vt:lpstr>PowerPoint 演示文稿</vt:lpstr>
      <vt:lpstr>性能指标</vt:lpstr>
      <vt:lpstr>性能指标</vt:lpstr>
      <vt:lpstr>性能指标</vt:lpstr>
      <vt:lpstr>PowerPoint 演示文稿</vt:lpstr>
      <vt:lpstr>带宽</vt:lpstr>
      <vt:lpstr>并发和延迟的关系</vt:lpstr>
      <vt:lpstr>PowerPoint 演示文稿</vt:lpstr>
      <vt:lpstr>小结</vt:lpstr>
      <vt:lpstr>Reference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9997</cp:revision>
  <cp:lastPrinted>2023-09-08T09:14:01Z</cp:lastPrinted>
  <dcterms:created xsi:type="dcterms:W3CDTF">2020-08-28T08:44:19Z</dcterms:created>
  <dcterms:modified xsi:type="dcterms:W3CDTF">2023-11-24T17:55:35Z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